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75" r:id="rId3"/>
    <p:sldId id="257" r:id="rId4"/>
    <p:sldId id="271" r:id="rId5"/>
    <p:sldId id="258" r:id="rId6"/>
    <p:sldId id="259" r:id="rId7"/>
    <p:sldId id="266" r:id="rId8"/>
    <p:sldId id="260" r:id="rId9"/>
    <p:sldId id="261" r:id="rId10"/>
    <p:sldId id="262" r:id="rId11"/>
    <p:sldId id="263" r:id="rId12"/>
    <p:sldId id="264" r:id="rId13"/>
    <p:sldId id="265" r:id="rId14"/>
    <p:sldId id="272" r:id="rId15"/>
    <p:sldId id="267" r:id="rId16"/>
    <p:sldId id="268" r:id="rId17"/>
    <p:sldId id="269" r:id="rId18"/>
    <p:sldId id="270" r:id="rId19"/>
    <p:sldId id="274" r:id="rId20"/>
    <p:sldId id="277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3ED9D8-C8F8-4002-9184-CC1BC9088AA5}">
          <p14:sldIdLst>
            <p14:sldId id="256"/>
            <p14:sldId id="275"/>
            <p14:sldId id="257"/>
            <p14:sldId id="271"/>
            <p14:sldId id="258"/>
            <p14:sldId id="259"/>
            <p14:sldId id="266"/>
            <p14:sldId id="260"/>
            <p14:sldId id="261"/>
            <p14:sldId id="262"/>
            <p14:sldId id="263"/>
            <p14:sldId id="264"/>
            <p14:sldId id="265"/>
            <p14:sldId id="272"/>
            <p14:sldId id="267"/>
            <p14:sldId id="268"/>
            <p14:sldId id="269"/>
            <p14:sldId id="270"/>
            <p14:sldId id="274"/>
            <p14:sldId id="277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017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83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97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21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62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6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20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55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684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5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48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99838-0924-4C57-876A-18A200B7B335}" type="datetimeFigureOut">
              <a:rPr lang="ru-RU" smtClean="0"/>
              <a:t>29.07.2020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6B60D-B4D8-47FF-9921-946149484A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90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1.bp.blogspot.com/-NduM5F0HIO0/UKOsL-dsUtI/AAAAAAAAA6Q/aol8SP11-0U/s1600/green-grass-powerpoint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1831" y="244488"/>
            <a:ext cx="9144000" cy="188809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</a:t>
            </a:r>
            <a:r>
              <a:rPr lang="ru-RU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образовательного процесса в разновозрастной группе</a:t>
            </a:r>
            <a:endParaRPr lang="ru-RU" sz="40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1611" y="57751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55777" y="4728196"/>
            <a:ext cx="5319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НАЖМИТДИНОВА ЭЛЬВИРА ЭЛЬБРУСТОВНА</a:t>
            </a:r>
          </a:p>
          <a:p>
            <a:pPr algn="r"/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РАЗНОВОЗРАСТНОЙ ГРУППЫ</a:t>
            </a:r>
          </a:p>
          <a:p>
            <a:pPr algn="r"/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«ДС №368 Г. ЧЕЛЯБИНСКА»</a:t>
            </a:r>
          </a:p>
          <a:p>
            <a:pPr algn="r"/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ВЫСШЕЙ КАТЕГОРИИ</a:t>
            </a:r>
          </a:p>
          <a:p>
            <a:endParaRPr lang="ru-RU" dirty="0" smtClean="0">
              <a:solidFill>
                <a:srgbClr val="FFFF00"/>
              </a:solidFill>
              <a:latin typeface="Franklin Gothic Book" panose="020B0503020102020204" pitchFamily="34" charset="0"/>
            </a:endParaRPr>
          </a:p>
          <a:p>
            <a:endParaRPr lang="ru-RU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04" y="2132580"/>
            <a:ext cx="4139046" cy="2706501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238883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Правила поведения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Положительный пример старших</a:t>
            </a:r>
          </a:p>
          <a:p>
            <a:pPr marL="0" indent="0">
              <a:buNone/>
            </a:pPr>
            <a:r>
              <a:rPr lang="ru-RU" dirty="0" smtClean="0"/>
              <a:t>для малышей «заразителен».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https://sun9-25.userapi.com/c853620/v853620372/24486b/ompOAqDz21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417958"/>
            <a:ext cx="3739398" cy="4759005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378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Игра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36550"/>
            <a:ext cx="4382542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Малыши наблюдательны и</a:t>
            </a:r>
          </a:p>
          <a:p>
            <a:pPr marL="0" indent="0">
              <a:buNone/>
            </a:pPr>
            <a:r>
              <a:rPr lang="ru-RU" dirty="0" smtClean="0"/>
              <a:t>любят подражать , так они</a:t>
            </a:r>
          </a:p>
          <a:p>
            <a:pPr marL="0" indent="0">
              <a:buNone/>
            </a:pPr>
            <a:r>
              <a:rPr lang="ru-RU" dirty="0" smtClean="0"/>
              <a:t>учатся у старших и</a:t>
            </a:r>
          </a:p>
          <a:p>
            <a:pPr marL="0" indent="0">
              <a:buNone/>
            </a:pPr>
            <a:r>
              <a:rPr lang="ru-RU" dirty="0" smtClean="0"/>
              <a:t>сюжетно-ролевым играм, и</a:t>
            </a:r>
          </a:p>
          <a:p>
            <a:pPr marL="0" indent="0">
              <a:buNone/>
            </a:pPr>
            <a:r>
              <a:rPr lang="ru-RU" dirty="0" smtClean="0"/>
              <a:t>играм с правилами, и</a:t>
            </a:r>
          </a:p>
          <a:p>
            <a:pPr marL="0" indent="0">
              <a:buNone/>
            </a:pPr>
            <a:r>
              <a:rPr lang="ru-RU" dirty="0" smtClean="0"/>
              <a:t>подвижным играм, и</a:t>
            </a:r>
          </a:p>
          <a:p>
            <a:pPr marL="0" indent="0">
              <a:buNone/>
            </a:pPr>
            <a:r>
              <a:rPr lang="ru-RU" dirty="0" smtClean="0"/>
              <a:t>настольным, и многим</a:t>
            </a:r>
          </a:p>
          <a:p>
            <a:pPr marL="0" indent="0">
              <a:buNone/>
            </a:pPr>
            <a:r>
              <a:rPr lang="ru-RU" dirty="0" smtClean="0"/>
              <a:t>дидактическим.</a:t>
            </a:r>
            <a:endParaRPr lang="ru-RU" dirty="0"/>
          </a:p>
        </p:txBody>
      </p:sp>
      <p:pic>
        <p:nvPicPr>
          <p:cNvPr id="7170" name="Picture 2" descr="https://sun9-45.userapi.com/c857324/v857324372/1d903e/0NYU9vmadz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568" y="1825625"/>
            <a:ext cx="2839328" cy="378577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40.userapi.com/c857016/v857016372/1dd8b1/nCciy9u2Et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154" y="1825625"/>
            <a:ext cx="2938588" cy="37831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463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49.userapi.com/c857616/v857616372/225df8/HdQn80ilH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4" y="84220"/>
            <a:ext cx="2475623" cy="336675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20.userapi.com/c206828/v206828372/169697/s_5Z5d21T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920" y="84220"/>
            <a:ext cx="2511718" cy="3366754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69.userapi.com/c858524/v858524372/1ddbcd/NtJwVW2MfJ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920" y="3568700"/>
            <a:ext cx="2511718" cy="323123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694" y="84220"/>
            <a:ext cx="2644723" cy="336675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2219981" y="3568699"/>
            <a:ext cx="428963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Сюжетно- ролевые игры </a:t>
            </a:r>
            <a:endParaRPr lang="en-US" sz="2400" dirty="0" smtClean="0"/>
          </a:p>
          <a:p>
            <a:r>
              <a:rPr lang="ru-RU" sz="2400" dirty="0" smtClean="0"/>
              <a:t>вызывают особый интерес </a:t>
            </a:r>
            <a:endParaRPr lang="en-US" sz="2400" dirty="0" smtClean="0"/>
          </a:p>
          <a:p>
            <a:r>
              <a:rPr lang="ru-RU" sz="2400" dirty="0" smtClean="0"/>
              <a:t>каждого</a:t>
            </a:r>
            <a:r>
              <a:rPr lang="en-US" sz="2400" dirty="0" smtClean="0"/>
              <a:t> </a:t>
            </a:r>
            <a:r>
              <a:rPr lang="ru-RU" sz="2400" dirty="0" smtClean="0"/>
              <a:t>ребенка, независимо </a:t>
            </a:r>
            <a:endParaRPr lang="en-US" sz="2400" dirty="0" smtClean="0"/>
          </a:p>
          <a:p>
            <a:r>
              <a:rPr lang="ru-RU" sz="2400" dirty="0" smtClean="0"/>
              <a:t>от возраста, если правильно </a:t>
            </a:r>
            <a:endParaRPr lang="en-US" sz="2400" dirty="0" smtClean="0"/>
          </a:p>
          <a:p>
            <a:r>
              <a:rPr lang="ru-RU" sz="2400" dirty="0" smtClean="0"/>
              <a:t>распределить</a:t>
            </a:r>
          </a:p>
          <a:p>
            <a:r>
              <a:rPr lang="ru-RU" sz="2400" dirty="0" smtClean="0"/>
              <a:t>роли.</a:t>
            </a:r>
            <a:endParaRPr lang="ru-RU" sz="2400" dirty="0"/>
          </a:p>
        </p:txBody>
      </p:sp>
      <p:pic>
        <p:nvPicPr>
          <p:cNvPr id="8202" name="Picture 10" descr="https://sun9-55.userapi.com/c857624/v857624372/2258e8/IlFCczQ3z4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36" y="3568700"/>
            <a:ext cx="2586664" cy="3231232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un9-43.userapi.com/c858432/v858432452/21ff43/_skHA5hOHW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36" y="84221"/>
            <a:ext cx="2586665" cy="3366754"/>
          </a:xfrm>
          <a:prstGeom prst="rect">
            <a:avLst/>
          </a:prstGeom>
          <a:noFill/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162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Занятия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Старшие дети стремятся получить новые знания, </a:t>
            </a:r>
          </a:p>
          <a:p>
            <a:pPr marL="0" indent="0">
              <a:buNone/>
            </a:pPr>
            <a:r>
              <a:rPr lang="ru-RU" dirty="0" smtClean="0"/>
              <a:t>и узнав о чем-то новом, </a:t>
            </a:r>
          </a:p>
          <a:p>
            <a:pPr marL="0" indent="0">
              <a:buNone/>
            </a:pPr>
            <a:r>
              <a:rPr lang="ru-RU" dirty="0" smtClean="0"/>
              <a:t>интересном, с удовольствием делятся своими</a:t>
            </a:r>
          </a:p>
          <a:p>
            <a:pPr marL="0" indent="0">
              <a:buNone/>
            </a:pPr>
            <a:r>
              <a:rPr lang="ru-RU" dirty="0"/>
              <a:t>знаниями, впечатлениями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 </a:t>
            </a:r>
            <a:r>
              <a:rPr lang="ru-RU" dirty="0"/>
              <a:t>малышами.</a:t>
            </a:r>
          </a:p>
        </p:txBody>
      </p:sp>
      <p:pic>
        <p:nvPicPr>
          <p:cNvPr id="9218" name="Picture 2" descr="https://sun9-64.userapi.com/c857024/v857024372/173bd6/zFSnRAyZG2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009" y="1690688"/>
            <a:ext cx="3192253" cy="425633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47.userapi.com/c844520/v844520125/210639/digB8p0Psv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53" y="3593514"/>
            <a:ext cx="3294771" cy="271838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369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Нередко, умеющие читать дети,</a:t>
            </a:r>
          </a:p>
          <a:p>
            <a:pPr marL="0" indent="0">
              <a:buNone/>
            </a:pPr>
            <a:r>
              <a:rPr lang="ru-RU" dirty="0" smtClean="0"/>
              <a:t>с удовольствием читают малышам</a:t>
            </a:r>
          </a:p>
          <a:p>
            <a:pPr marL="0" indent="0">
              <a:buNone/>
            </a:pPr>
            <a:r>
              <a:rPr lang="ru-RU" dirty="0" smtClean="0"/>
              <a:t>книги. Они не только отрабатывают</a:t>
            </a:r>
          </a:p>
          <a:p>
            <a:pPr marL="0" indent="0">
              <a:buNone/>
            </a:pPr>
            <a:r>
              <a:rPr lang="ru-RU" dirty="0" smtClean="0"/>
              <a:t>навык чтения, но и учатся доставлять</a:t>
            </a:r>
          </a:p>
          <a:p>
            <a:pPr marL="0" indent="0">
              <a:buNone/>
            </a:pPr>
            <a:r>
              <a:rPr lang="ru-RU" dirty="0" smtClean="0"/>
              <a:t>радость другим.</a:t>
            </a:r>
          </a:p>
        </p:txBody>
      </p:sp>
      <p:pic>
        <p:nvPicPr>
          <p:cNvPr id="16386" name="Picture 2" descr="https://sun9-36.userapi.com/c857320/v857320372/1dd74c/5OSvVdHhp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944563"/>
            <a:ext cx="4276725" cy="5702300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797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Семья 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Когда в группе дети разного</a:t>
            </a:r>
          </a:p>
          <a:p>
            <a:pPr marL="0" indent="0">
              <a:buNone/>
            </a:pPr>
            <a:r>
              <a:rPr lang="ru-RU" dirty="0" smtClean="0"/>
              <a:t>возраста, она больше </a:t>
            </a:r>
          </a:p>
          <a:p>
            <a:pPr marL="0" indent="0">
              <a:buNone/>
            </a:pPr>
            <a:r>
              <a:rPr lang="ru-RU" dirty="0" smtClean="0"/>
              <a:t>похожа на многодетную </a:t>
            </a:r>
          </a:p>
          <a:p>
            <a:pPr marL="0" indent="0">
              <a:buNone/>
            </a:pPr>
            <a:r>
              <a:rPr lang="ru-RU" dirty="0" smtClean="0"/>
              <a:t>дружную семью, где старшие </a:t>
            </a:r>
          </a:p>
          <a:p>
            <a:pPr marL="0" indent="0">
              <a:buNone/>
            </a:pPr>
            <a:r>
              <a:rPr lang="ru-RU" dirty="0" smtClean="0"/>
              <a:t>заботятся о младших, </a:t>
            </a:r>
            <a:r>
              <a:rPr lang="ru-RU" dirty="0"/>
              <a:t>а</a:t>
            </a:r>
            <a:r>
              <a:rPr lang="ru-RU" dirty="0" smtClean="0"/>
              <a:t> малыши учатся </a:t>
            </a:r>
          </a:p>
          <a:p>
            <a:pPr marL="0" indent="0">
              <a:buNone/>
            </a:pPr>
            <a:r>
              <a:rPr lang="ru-RU" dirty="0" smtClean="0"/>
              <a:t>уважать старших.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8" name="Picture 4" descr="https://sun9-36.userapi.com/c857124/v857124372/1c25a4/cy9FpBfOND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74" y="400050"/>
            <a:ext cx="2359026" cy="3145368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sun9-67.userapi.com/c857228/v857228372/1dba4b/t_G13qBF0G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839" y="2842119"/>
            <a:ext cx="2840461" cy="3787281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210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Особенности организации утренников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Сценарии подбираются таким</a:t>
            </a:r>
          </a:p>
          <a:p>
            <a:pPr marL="0" indent="0">
              <a:buNone/>
            </a:pPr>
            <a:r>
              <a:rPr lang="ru-RU" dirty="0" smtClean="0"/>
              <a:t>образом, чтобы могли проявить</a:t>
            </a:r>
          </a:p>
          <a:p>
            <a:pPr marL="0" indent="0">
              <a:buNone/>
            </a:pPr>
            <a:r>
              <a:rPr lang="ru-RU" dirty="0" smtClean="0"/>
              <a:t>себя и малыши</a:t>
            </a:r>
            <a:r>
              <a:rPr lang="ru-RU" dirty="0"/>
              <a:t>,</a:t>
            </a:r>
            <a:r>
              <a:rPr lang="ru-RU" dirty="0" smtClean="0"/>
              <a:t> и старшие дети.</a:t>
            </a:r>
            <a:endParaRPr lang="ru-RU" dirty="0"/>
          </a:p>
        </p:txBody>
      </p:sp>
      <p:pic>
        <p:nvPicPr>
          <p:cNvPr id="12290" name="Picture 2" descr="https://sun9-26.userapi.com/c857124/v857124372/1c2630/Kyg6LcC9bf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42" y="1376361"/>
            <a:ext cx="2698116" cy="48006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68.userapi.com/c857636/v857636372/21c01f/vel4jecjX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38" y="2006432"/>
            <a:ext cx="2827546" cy="398972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84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un9-51.userapi.com/c856128/v856128372/24a02a/v6E4Srz1f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359" y="872872"/>
            <a:ext cx="3069708" cy="487220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39.userapi.com/c854428/v854428372/246274/QWKOxmB9yA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77" y="3476289"/>
            <a:ext cx="4365124" cy="3273844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75.userapi.com/c855432/v855432372/245aae/c4NxKRnVuZ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077" y="266699"/>
            <a:ext cx="4365124" cy="3028951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sun9-43.userapi.com/nOVEfDKUyhXTakxLZuOP8fzc8XHqgOXMNbljWg/vFP_XOBjO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3" y="1219200"/>
            <a:ext cx="3833284" cy="302895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189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un9-54.userapi.com/c844520/v844520125/210812/Q2_M3SyFSD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3483967"/>
            <a:ext cx="5843408" cy="328691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71.userapi.com/c844520/v844520125/2107d3/RwsTJiYNws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65299"/>
            <a:ext cx="5648325" cy="317718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67.userapi.com/c844520/v844520125/2107e5/m9F9tyqtN2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483966"/>
            <a:ext cx="5648325" cy="3286918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sun9-20.userapi.com/c855736/v855736372/24e668/9nH-PErLsT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65299"/>
            <a:ext cx="5105400" cy="3177184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06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9862" y="355601"/>
            <a:ext cx="5817792" cy="1944688"/>
          </a:xfrm>
        </p:spPr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Спасибо за</a:t>
            </a:r>
            <a:r>
              <a:rPr lang="en-US" dirty="0" smtClean="0">
                <a:latin typeface="Franklin Gothic Book" panose="020B0503020102020204" pitchFamily="34" charset="0"/>
              </a:rPr>
              <a:t> </a:t>
            </a:r>
            <a:r>
              <a:rPr lang="ru-RU" dirty="0" smtClean="0">
                <a:latin typeface="Franklin Gothic Book" panose="020B0503020102020204" pitchFamily="34" charset="0"/>
              </a:rPr>
              <a:t>внимание!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pic>
        <p:nvPicPr>
          <p:cNvPr id="18434" name="Picture 2" descr="https://sun9-51.userapi.com/c857024/v857024372/173bc3/_3C_853K_6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4" y="1857375"/>
            <a:ext cx="3636169" cy="4848225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0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5852" y="3049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При </a:t>
            </a:r>
            <a:r>
              <a:rPr lang="ru-RU" dirty="0">
                <a:solidFill>
                  <a:srgbClr val="FF0000"/>
                </a:solidFill>
              </a:rPr>
              <a:t>организации </a:t>
            </a:r>
            <a:r>
              <a:rPr lang="ru-RU" dirty="0" smtClean="0">
                <a:solidFill>
                  <a:srgbClr val="FF0000"/>
                </a:solidFill>
              </a:rPr>
              <a:t>работы в разновозрастной группе  мы учитываем следующие моменты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8537" y="2114382"/>
            <a:ext cx="10086474" cy="280653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1. Воспитатель, организовывая учебный процесс в разновозрастной группе, должен четко определять цель, задачи, содержание.</a:t>
            </a:r>
          </a:p>
          <a:p>
            <a:pPr marL="0" indent="0">
              <a:buNone/>
            </a:pPr>
            <a:r>
              <a:rPr lang="ru-RU" dirty="0" smtClean="0"/>
              <a:t>2. Программные требования дифференцируются для каждой  возрастной подгруппы за счет разных способов выполнения определенного задания.</a:t>
            </a:r>
          </a:p>
          <a:p>
            <a:pPr marL="0" indent="0">
              <a:buNone/>
            </a:pPr>
            <a:r>
              <a:rPr lang="ru-RU" dirty="0" smtClean="0"/>
              <a:t>3. На фронтальных занятиях лучше  решаются более общие образовательные  задачи, а более конкретные – на занятиях с одной подгруппой детей.</a:t>
            </a:r>
          </a:p>
          <a:p>
            <a:pPr marL="0" indent="0">
              <a:buNone/>
            </a:pPr>
            <a:r>
              <a:rPr lang="ru-RU" dirty="0" smtClean="0"/>
              <a:t>4.Материал, подготовленный к занятию, содержит общие элементы для детей всех подгрупп, что дает возможность  объединить воспитанников для проведения игр, выполнения определенных заданий.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74" y="4533451"/>
            <a:ext cx="3925772" cy="2051015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113" y="4662849"/>
            <a:ext cx="2240434" cy="2017951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98761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1.bp.blogspot.com/-NduM5F0HIO0/UKOsL-dsUtI/AAAAAAAAA6Q/aol8SP11-0U/s1600/green-grass-powerpoint-backgrou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1831" y="244488"/>
            <a:ext cx="9144000" cy="188809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</a:t>
            </a:r>
            <a:r>
              <a:rPr lang="ru-RU" sz="4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образовательного процесса в разновозрастной группе</a:t>
            </a:r>
            <a:endParaRPr lang="ru-RU" sz="4000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1611" y="57751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55777" y="4728196"/>
            <a:ext cx="5319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НАЖМИТДИНОВА ЭЛЬВИРА ЭЛЬБРУСТОВНА</a:t>
            </a:r>
          </a:p>
          <a:p>
            <a:pPr algn="r"/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РАЗНОВОЗРАСТНОЙ ГРУППЫ</a:t>
            </a:r>
          </a:p>
          <a:p>
            <a:pPr algn="r"/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«ДС №368 Г. ЧЕЛЯБИНСКА»</a:t>
            </a:r>
          </a:p>
          <a:p>
            <a:pPr algn="r"/>
            <a:r>
              <a:rPr lang="ru-RU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ВЫСШЕЙ КАТЕГОРИИ</a:t>
            </a:r>
          </a:p>
          <a:p>
            <a:endParaRPr lang="ru-RU" dirty="0" smtClean="0">
              <a:solidFill>
                <a:srgbClr val="FFFF00"/>
              </a:solidFill>
              <a:latin typeface="Franklin Gothic Book" panose="020B0503020102020204" pitchFamily="34" charset="0"/>
            </a:endParaRPr>
          </a:p>
          <a:p>
            <a:endParaRPr lang="ru-RU" dirty="0">
              <a:solidFill>
                <a:srgbClr val="FFFF0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04" y="2132580"/>
            <a:ext cx="4139046" cy="2706501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515826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5.userapi.com/c857424/v857424372/2250f4/DJtiUUDGsf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61628"/>
            <a:ext cx="3107281" cy="4143041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Адаптация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253331"/>
            <a:ext cx="7877908" cy="3670362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smtClean="0"/>
              <a:t>Поскольку у нас группа разновозрастная, каждый новый </a:t>
            </a:r>
            <a:r>
              <a:rPr lang="ru-RU" sz="2400" dirty="0"/>
              <a:t>ребенок поручается волонтеру из детей, которые давно посещают группу. Этот волонтер приглядывает за новичком, когда дети выходят за пределы группы (например, на прогулку, музыкальное или физкультурное занятие): идет с ним за руку, встает в пару в танцах, объясняет правила поведения в группе. Плюсы таких методов адаптации в том, что ребенок не испытывает давления взрослого на себя, приучается выстраивать общение со сверстниками, усваивает модели поведения с более старшими и, затем, с более младшими детьми, чувствует себя не одиноким, а нужным на новом месте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14927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42380"/>
            <a:ext cx="5257800" cy="16684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Свободный доступ всех детей </a:t>
            </a:r>
          </a:p>
          <a:p>
            <a:pPr marL="0" indent="0">
              <a:buNone/>
            </a:pPr>
            <a:r>
              <a:rPr lang="ru-RU" dirty="0" smtClean="0"/>
              <a:t>к играм, игрушкам, материалам </a:t>
            </a:r>
          </a:p>
          <a:p>
            <a:pPr marL="0" indent="0">
              <a:buNone/>
            </a:pPr>
            <a:r>
              <a:rPr lang="ru-RU" dirty="0" smtClean="0"/>
              <a:t>для детей любого возраста.</a:t>
            </a:r>
            <a:endParaRPr lang="ru-RU" dirty="0"/>
          </a:p>
        </p:txBody>
      </p:sp>
      <p:pic>
        <p:nvPicPr>
          <p:cNvPr id="15362" name="Picture 2" descr="https://sun9-49.userapi.com/c857432/v857432452/218f48/tQqjjRv21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23"/>
            <a:ext cx="4683125" cy="6022975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573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.userapi.com/c858024/v858024132/223c9e/oMkZzdbvcp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49" y="1253331"/>
            <a:ext cx="3877051" cy="5169401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Питание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0" y="1902472"/>
            <a:ext cx="48641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Если брат, сестра, а так же</a:t>
            </a:r>
          </a:p>
          <a:p>
            <a:pPr marL="0" indent="0">
              <a:buNone/>
            </a:pPr>
            <a:r>
              <a:rPr lang="ru-RU" dirty="0" smtClean="0"/>
              <a:t>старший товарищ хорошо и</a:t>
            </a:r>
          </a:p>
          <a:p>
            <a:pPr marL="0" indent="0">
              <a:buNone/>
            </a:pPr>
            <a:r>
              <a:rPr lang="ru-RU" dirty="0" smtClean="0"/>
              <a:t>аккуратно кушает, говорит</a:t>
            </a:r>
          </a:p>
          <a:p>
            <a:pPr marL="0" indent="0">
              <a:buNone/>
            </a:pPr>
            <a:r>
              <a:rPr lang="ru-RU" dirty="0" smtClean="0"/>
              <a:t>«спасибо», то малышу есть с</a:t>
            </a:r>
          </a:p>
          <a:p>
            <a:pPr marL="0" indent="0">
              <a:buNone/>
            </a:pPr>
            <a:r>
              <a:rPr lang="ru-RU" dirty="0" smtClean="0"/>
              <a:t>кого брать пример.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56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Трудовое воспитание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4700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Старшие учат малышей</a:t>
            </a:r>
          </a:p>
          <a:p>
            <a:pPr marL="0" indent="0">
              <a:buNone/>
            </a:pPr>
            <a:r>
              <a:rPr lang="ru-RU" dirty="0" smtClean="0"/>
              <a:t>завязывать шнурки,</a:t>
            </a:r>
          </a:p>
          <a:p>
            <a:pPr marL="0" indent="0">
              <a:buNone/>
            </a:pPr>
            <a:r>
              <a:rPr lang="ru-RU" dirty="0" smtClean="0"/>
              <a:t>застёгивать пуговицы. </a:t>
            </a:r>
          </a:p>
          <a:p>
            <a:pPr marL="0" indent="0">
              <a:buNone/>
            </a:pPr>
            <a:r>
              <a:rPr lang="ru-RU" dirty="0" smtClean="0"/>
              <a:t>Вместе садят овощи</a:t>
            </a:r>
          </a:p>
          <a:p>
            <a:pPr marL="0" indent="0">
              <a:buNone/>
            </a:pPr>
            <a:r>
              <a:rPr lang="ru-RU" dirty="0" smtClean="0"/>
              <a:t>и собирают урожай.</a:t>
            </a:r>
          </a:p>
          <a:p>
            <a:pPr marL="0" indent="0">
              <a:buNone/>
            </a:pPr>
            <a:r>
              <a:rPr lang="ru-RU" dirty="0" smtClean="0"/>
              <a:t>Малыши учатся уважать</a:t>
            </a:r>
          </a:p>
          <a:p>
            <a:pPr marL="0" indent="0">
              <a:buNone/>
            </a:pPr>
            <a:r>
              <a:rPr lang="ru-RU" dirty="0" smtClean="0"/>
              <a:t>старших за помощь.</a:t>
            </a:r>
          </a:p>
        </p:txBody>
      </p:sp>
      <p:pic>
        <p:nvPicPr>
          <p:cNvPr id="3074" name="Picture 2" descr="https://sun9-22.userapi.com/c813024/v813024372/ffb1b/crManfzdfM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649" y="1690688"/>
            <a:ext cx="3236651" cy="4315535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.userapi.com/c206716/v206716372/165109/UJFfFeP3sa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793" y="2154884"/>
            <a:ext cx="2540356" cy="338714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505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sun9-37.userapi.com/c844520/v844520125/210800/9zBXOOJTN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32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Прогулка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600" y="147900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Обычно малыши охотно</a:t>
            </a:r>
          </a:p>
          <a:p>
            <a:pPr marL="0" indent="0">
              <a:buNone/>
            </a:pPr>
            <a:r>
              <a:rPr lang="ru-RU" dirty="0"/>
              <a:t>п</a:t>
            </a:r>
            <a:r>
              <a:rPr lang="ru-RU" dirty="0" smtClean="0"/>
              <a:t>одражают «большим»</a:t>
            </a:r>
          </a:p>
          <a:p>
            <a:pPr marL="0" indent="0">
              <a:buNone/>
            </a:pPr>
            <a:r>
              <a:rPr lang="ru-RU" dirty="0" smtClean="0"/>
              <a:t>и бывают польщены, </a:t>
            </a:r>
          </a:p>
          <a:p>
            <a:pPr marL="0" indent="0">
              <a:buNone/>
            </a:pPr>
            <a:r>
              <a:rPr lang="ru-RU" dirty="0" smtClean="0"/>
              <a:t>когда их принимают в</a:t>
            </a:r>
          </a:p>
          <a:p>
            <a:pPr marL="0" indent="0">
              <a:buNone/>
            </a:pPr>
            <a:r>
              <a:rPr lang="ru-RU" dirty="0" smtClean="0"/>
              <a:t>свои игры старшие</a:t>
            </a:r>
          </a:p>
          <a:p>
            <a:pPr marL="0" indent="0">
              <a:buNone/>
            </a:pPr>
            <a:r>
              <a:rPr lang="ru-RU" dirty="0" smtClean="0"/>
              <a:t>дошкольники. </a:t>
            </a:r>
          </a:p>
        </p:txBody>
      </p:sp>
      <p:pic>
        <p:nvPicPr>
          <p:cNvPr id="4100" name="Picture 4" descr="https://sun9-14.userapi.com/c855732/v855732372/242dd8/c0karjUzeZ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86" y="1690688"/>
            <a:ext cx="3104743" cy="4139657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13.userapi.com/c857220/v857220372/1d8a51/nvNOGisC2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830" y="505326"/>
            <a:ext cx="2893470" cy="3857959"/>
          </a:xfrm>
          <a:prstGeom prst="rect">
            <a:avLst/>
          </a:prstGeom>
          <a:noFill/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664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s://avatars.mds.yandex.net/get-pdb/1927216/338b9cec-4a72-4cf2-bb21-55d2ab541ed8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48.userapi.com/c858024/v858024372/22765a/QjsZtyyCaI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41" y="166404"/>
            <a:ext cx="3052926" cy="4070568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2.userapi.com/c855536/v855536372/23f7ac/ShOWBIENvu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07" y="166404"/>
            <a:ext cx="4099592" cy="3074694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5.userapi.com/c858016/v858016372/227f59/EbX-9fShYx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335" y="1411654"/>
            <a:ext cx="3056854" cy="4075806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32.userapi.com/c853620/v853620372/24487f/cbmQBGreSL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807" y="3547147"/>
            <a:ext cx="4099592" cy="3031453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897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</TotalTime>
  <Words>515</Words>
  <Application>Microsoft Office PowerPoint</Application>
  <PresentationFormat>Произвольный</PresentationFormat>
  <Paragraphs>84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Особенности организации воспитательно - образовательного процесса в разновозрастной группе</vt:lpstr>
      <vt:lpstr> При организации работы в разновозрастной группе  мы учитываем следующие моменты:</vt:lpstr>
      <vt:lpstr>Адаптация </vt:lpstr>
      <vt:lpstr> </vt:lpstr>
      <vt:lpstr>Питание</vt:lpstr>
      <vt:lpstr>Трудовое воспитание</vt:lpstr>
      <vt:lpstr>Презентация PowerPoint</vt:lpstr>
      <vt:lpstr>Прогулка</vt:lpstr>
      <vt:lpstr>Презентация PowerPoint</vt:lpstr>
      <vt:lpstr>Правила поведения</vt:lpstr>
      <vt:lpstr>Игра</vt:lpstr>
      <vt:lpstr>Презентация PowerPoint</vt:lpstr>
      <vt:lpstr>Занятия</vt:lpstr>
      <vt:lpstr>Презентация PowerPoint</vt:lpstr>
      <vt:lpstr>Семья </vt:lpstr>
      <vt:lpstr>Особенности организации утренников</vt:lpstr>
      <vt:lpstr>Презентация PowerPoint</vt:lpstr>
      <vt:lpstr>Презентация PowerPoint</vt:lpstr>
      <vt:lpstr>Спасибо за внимание!</vt:lpstr>
      <vt:lpstr>Особенности организации воспитательно - образовательного процесса в разновозрастной группе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в разновозрастной группе МДОУ №368</dc:title>
  <dc:creator>Admin</dc:creator>
  <cp:lastModifiedBy>Admin</cp:lastModifiedBy>
  <cp:revision>26</cp:revision>
  <dcterms:created xsi:type="dcterms:W3CDTF">2020-07-23T14:35:31Z</dcterms:created>
  <dcterms:modified xsi:type="dcterms:W3CDTF">2020-07-29T10:03:06Z</dcterms:modified>
</cp:coreProperties>
</file>